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Quattrocen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2">
          <p15:clr>
            <a:srgbClr val="A4A3A4"/>
          </p15:clr>
        </p15:guide>
        <p15:guide id="2" pos="461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gZc0XY1OM6eW3HDo1JAiXPYHts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2" orient="horz"/>
        <p:guide pos="46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QuattrocentoSans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QuattrocentoSans-italic.fntdata"/><Relationship Id="rId21" Type="http://schemas.openxmlformats.org/officeDocument/2006/relationships/slide" Target="slides/slide16.xml"/><Relationship Id="rId43" Type="http://schemas.openxmlformats.org/officeDocument/2006/relationships/font" Target="fonts/Quattrocento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Quattrocen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fcfb968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63fcfb9686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fcfb968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63fcfb9686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fcfb968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63fcfb9686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fcfb968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3fcfb9686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fcfb968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63fcfb9686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3fcfb968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63fcfb9686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fcfb968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63fcfb9686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3fcfb968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63fcfb9686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fcfb968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3fcfb9686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3fcfb968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63fcfb9686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63fcfb96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g63fcfb968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fcfb968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3fcfb9686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fcfb968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3fcfb9686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fcfb968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3fcfb9686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fcfb968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3fcfb9686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fcfb968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3fcfb9686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fcfb968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63fcfb968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fcfb96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3fcfb9686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fcfb968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63fcfb9686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3fcfb968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3fcfb9686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fcfb968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63fcfb9686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3fcfb968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63fcfb9686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fcfb968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3fcfb9686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fcfb9686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fcfb968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fcfb96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3fcfb968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fcfb96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3fcfb9686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3fcfb968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63fcfb9686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3fcfb96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63fcfb9686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3fcfb96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63fcfb9686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3fcfb968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63fcfb968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fcfb968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63fcfb9686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3fcfb968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63fcfb9686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fcfb968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63fcfb9686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computador&#10;&#10;Descrição gerada automaticamente" id="12" name="Google Shape;1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13" y="0"/>
            <a:ext cx="121801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 txBox="1"/>
          <p:nvPr>
            <p:ph type="title"/>
          </p:nvPr>
        </p:nvSpPr>
        <p:spPr>
          <a:xfrm rot="-292897">
            <a:off x="737878" y="1548450"/>
            <a:ext cx="4456142" cy="1075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000"/>
              <a:buFont typeface="Quattrocento Sans"/>
              <a:buNone/>
              <a:defRPr b="1" sz="3000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" type="body"/>
          </p:nvPr>
        </p:nvSpPr>
        <p:spPr>
          <a:xfrm rot="-293093">
            <a:off x="2198363" y="4190187"/>
            <a:ext cx="3441940" cy="1329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  <a:defRPr b="1" sz="2400">
                <a:solidFill>
                  <a:srgbClr val="2F549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13"/>
            <a:ext cx="12192000" cy="68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"/>
          <p:cNvSpPr txBox="1"/>
          <p:nvPr>
            <p:ph type="title"/>
          </p:nvPr>
        </p:nvSpPr>
        <p:spPr>
          <a:xfrm>
            <a:off x="733245" y="89080"/>
            <a:ext cx="85660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241540" y="1713481"/>
            <a:ext cx="1174917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igado">
  <p:cSld name="Obrigad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comida&#10;&#10;Descrição gerada automaticamente" id="20" name="Google Shape;2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404"/>
            <a:ext cx="12192000" cy="683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 rot="-292897">
            <a:off x="737878" y="1548450"/>
            <a:ext cx="4456142" cy="1075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000"/>
              <a:buFont typeface="Quattrocento Sans"/>
              <a:buNone/>
            </a:pPr>
            <a:r>
              <a:rPr lang="pt-BR"/>
              <a:t>Utilizando Machine Learning em seu ERP</a:t>
            </a:r>
            <a:endParaRPr/>
          </a:p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 rot="-293093">
            <a:off x="2198363" y="4190187"/>
            <a:ext cx="3441940" cy="1329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pt-BR"/>
              <a:t>#56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fcfb9686_0_307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Como o mercado demanda?</a:t>
            </a:r>
            <a:endParaRPr/>
          </a:p>
        </p:txBody>
      </p:sp>
      <p:sp>
        <p:nvSpPr>
          <p:cNvPr id="109" name="Google Shape;109;g63fcfb9686_0_307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110" name="Google Shape;110;g63fcfb9686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1507825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fcfb9686_0_313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Como o mercado demanda?</a:t>
            </a:r>
            <a:endParaRPr/>
          </a:p>
        </p:txBody>
      </p:sp>
      <p:sp>
        <p:nvSpPr>
          <p:cNvPr id="116" name="Google Shape;116;g63fcfb9686_0_313"/>
          <p:cNvSpPr txBox="1"/>
          <p:nvPr>
            <p:ph idx="1" type="body"/>
          </p:nvPr>
        </p:nvSpPr>
        <p:spPr>
          <a:xfrm>
            <a:off x="241547" y="1713475"/>
            <a:ext cx="864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160 mil vagas em aberto no Brasil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1. Analista de dados / BI	13%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2. Analista de Mak Digital	  10%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3. Cientista de dados	   9%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4. Especialista em Customer Experience	9%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https://www.infomoney.com.br/carreira/os-10-profissionais-digitais-mais-buscados-no-brasil-salarios-ate-r-22-mil/</a:t>
            </a:r>
            <a:endParaRPr sz="1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117" name="Google Shape;117;g63fcfb9686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350" y="1414650"/>
            <a:ext cx="5153000" cy="45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fcfb9686_0_321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Como o mercado demanda?</a:t>
            </a:r>
            <a:endParaRPr/>
          </a:p>
        </p:txBody>
      </p:sp>
      <p:sp>
        <p:nvSpPr>
          <p:cNvPr id="123" name="Google Shape;123;g63fcfb9686_0_321"/>
          <p:cNvSpPr txBox="1"/>
          <p:nvPr>
            <p:ph idx="1" type="body"/>
          </p:nvPr>
        </p:nvSpPr>
        <p:spPr>
          <a:xfrm>
            <a:off x="241547" y="1713475"/>
            <a:ext cx="864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80 % das operações  de trade mundiais são robotizadas.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/>
              <a:t>https://www.worldfinance.com/markets/technology/robots-are-killing-off-wall-streets-traders</a:t>
            </a:r>
            <a:endParaRPr sz="1000"/>
          </a:p>
        </p:txBody>
      </p:sp>
      <p:pic>
        <p:nvPicPr>
          <p:cNvPr id="124" name="Google Shape;124;g63fcfb9686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28" y="2169870"/>
            <a:ext cx="6058544" cy="3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fcfb9686_0_279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técnicas?</a:t>
            </a:r>
            <a:endParaRPr/>
          </a:p>
        </p:txBody>
      </p:sp>
      <p:sp>
        <p:nvSpPr>
          <p:cNvPr id="130" name="Google Shape;130;g63fcfb9686_0_279"/>
          <p:cNvSpPr/>
          <p:nvPr/>
        </p:nvSpPr>
        <p:spPr>
          <a:xfrm>
            <a:off x="733250" y="167600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Machine Learning</a:t>
            </a:r>
            <a:endParaRPr/>
          </a:p>
        </p:txBody>
      </p:sp>
      <p:sp>
        <p:nvSpPr>
          <p:cNvPr id="131" name="Google Shape;131;g63fcfb9686_0_279"/>
          <p:cNvSpPr/>
          <p:nvPr/>
        </p:nvSpPr>
        <p:spPr>
          <a:xfrm>
            <a:off x="1460750" y="2611025"/>
            <a:ext cx="22035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Neural Network</a:t>
            </a:r>
            <a:endParaRPr/>
          </a:p>
        </p:txBody>
      </p:sp>
      <p:sp>
        <p:nvSpPr>
          <p:cNvPr id="132" name="Google Shape;132;g63fcfb9686_0_279"/>
          <p:cNvSpPr/>
          <p:nvPr/>
        </p:nvSpPr>
        <p:spPr>
          <a:xfrm>
            <a:off x="1460750" y="3546050"/>
            <a:ext cx="22035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Gaussian Regression</a:t>
            </a:r>
            <a:endParaRPr/>
          </a:p>
        </p:txBody>
      </p:sp>
      <p:sp>
        <p:nvSpPr>
          <p:cNvPr id="133" name="Google Shape;133;g63fcfb9686_0_279"/>
          <p:cNvSpPr/>
          <p:nvPr/>
        </p:nvSpPr>
        <p:spPr>
          <a:xfrm>
            <a:off x="1460750" y="4481075"/>
            <a:ext cx="22035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Linear Regression</a:t>
            </a:r>
            <a:endParaRPr/>
          </a:p>
        </p:txBody>
      </p:sp>
      <p:sp>
        <p:nvSpPr>
          <p:cNvPr id="134" name="Google Shape;134;g63fcfb9686_0_279"/>
          <p:cNvSpPr/>
          <p:nvPr/>
        </p:nvSpPr>
        <p:spPr>
          <a:xfrm>
            <a:off x="1460750" y="5416100"/>
            <a:ext cx="22035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Naive Bayes</a:t>
            </a:r>
            <a:endParaRPr/>
          </a:p>
        </p:txBody>
      </p:sp>
      <p:sp>
        <p:nvSpPr>
          <p:cNvPr id="135" name="Google Shape;135;g63fcfb9686_0_279"/>
          <p:cNvSpPr/>
          <p:nvPr/>
        </p:nvSpPr>
        <p:spPr>
          <a:xfrm>
            <a:off x="3910650" y="2562425"/>
            <a:ext cx="1905900" cy="77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63fcfb9686_0_279"/>
          <p:cNvSpPr/>
          <p:nvPr/>
        </p:nvSpPr>
        <p:spPr>
          <a:xfrm>
            <a:off x="3910650" y="4481075"/>
            <a:ext cx="1905900" cy="77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fcfb9686_0_114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Frameworks?  -  Neural Network</a:t>
            </a:r>
            <a:endParaRPr/>
          </a:p>
        </p:txBody>
      </p:sp>
      <p:sp>
        <p:nvSpPr>
          <p:cNvPr id="142" name="Google Shape;142;g63fcfb9686_0_114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63fcfb9686_0_114"/>
          <p:cNvSpPr/>
          <p:nvPr/>
        </p:nvSpPr>
        <p:spPr>
          <a:xfrm>
            <a:off x="852800" y="193735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Neural Network</a:t>
            </a:r>
            <a:endParaRPr/>
          </a:p>
        </p:txBody>
      </p:sp>
      <p:sp>
        <p:nvSpPr>
          <p:cNvPr id="144" name="Google Shape;144;g63fcfb9686_0_114"/>
          <p:cNvSpPr/>
          <p:nvPr/>
        </p:nvSpPr>
        <p:spPr>
          <a:xfrm>
            <a:off x="5704550" y="193735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FANN</a:t>
            </a:r>
            <a:endParaRPr/>
          </a:p>
        </p:txBody>
      </p:sp>
      <p:sp>
        <p:nvSpPr>
          <p:cNvPr id="145" name="Google Shape;145;g63fcfb9686_0_114"/>
          <p:cNvSpPr/>
          <p:nvPr/>
        </p:nvSpPr>
        <p:spPr>
          <a:xfrm>
            <a:off x="5704550" y="32301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Marvin.AI</a:t>
            </a:r>
            <a:endParaRPr/>
          </a:p>
        </p:txBody>
      </p:sp>
      <p:sp>
        <p:nvSpPr>
          <p:cNvPr id="146" name="Google Shape;146;g63fcfb9686_0_114"/>
          <p:cNvSpPr/>
          <p:nvPr/>
        </p:nvSpPr>
        <p:spPr>
          <a:xfrm>
            <a:off x="5704550" y="40992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Steema</a:t>
            </a:r>
            <a:endParaRPr/>
          </a:p>
        </p:txBody>
      </p:sp>
      <p:sp>
        <p:nvSpPr>
          <p:cNvPr id="147" name="Google Shape;147;g63fcfb9686_0_114"/>
          <p:cNvSpPr/>
          <p:nvPr/>
        </p:nvSpPr>
        <p:spPr>
          <a:xfrm>
            <a:off x="5704550" y="49683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FANN/Tensor Flow</a:t>
            </a:r>
            <a:endParaRPr/>
          </a:p>
        </p:txBody>
      </p:sp>
      <p:sp>
        <p:nvSpPr>
          <p:cNvPr id="148" name="Google Shape;148;g63fcfb9686_0_114"/>
          <p:cNvSpPr/>
          <p:nvPr/>
        </p:nvSpPr>
        <p:spPr>
          <a:xfrm>
            <a:off x="5004050" y="2841425"/>
            <a:ext cx="3306900" cy="1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63fcfb9686_0_114"/>
          <p:cNvSpPr/>
          <p:nvPr/>
        </p:nvSpPr>
        <p:spPr>
          <a:xfrm>
            <a:off x="3355700" y="1996525"/>
            <a:ext cx="1779900" cy="6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fcfb9686_0_160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Frameworks? - Linear Regression</a:t>
            </a:r>
            <a:endParaRPr/>
          </a:p>
        </p:txBody>
      </p:sp>
      <p:sp>
        <p:nvSpPr>
          <p:cNvPr id="155" name="Google Shape;155;g63fcfb9686_0_160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63fcfb9686_0_160"/>
          <p:cNvSpPr/>
          <p:nvPr/>
        </p:nvSpPr>
        <p:spPr>
          <a:xfrm>
            <a:off x="852800" y="193735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Linear Regression</a:t>
            </a:r>
            <a:endParaRPr/>
          </a:p>
        </p:txBody>
      </p:sp>
      <p:sp>
        <p:nvSpPr>
          <p:cNvPr id="157" name="Google Shape;157;g63fcfb9686_0_160"/>
          <p:cNvSpPr/>
          <p:nvPr/>
        </p:nvSpPr>
        <p:spPr>
          <a:xfrm>
            <a:off x="5704550" y="193735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GNU </a:t>
            </a:r>
            <a:r>
              <a:rPr lang="pt-BR"/>
              <a:t>Scientific</a:t>
            </a:r>
            <a:r>
              <a:rPr lang="pt-BR"/>
              <a:t> Lib.</a:t>
            </a:r>
            <a:endParaRPr/>
          </a:p>
        </p:txBody>
      </p:sp>
      <p:sp>
        <p:nvSpPr>
          <p:cNvPr id="158" name="Google Shape;158;g63fcfb9686_0_160"/>
          <p:cNvSpPr/>
          <p:nvPr/>
        </p:nvSpPr>
        <p:spPr>
          <a:xfrm>
            <a:off x="5704550" y="32301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MrMath</a:t>
            </a:r>
            <a:endParaRPr/>
          </a:p>
        </p:txBody>
      </p:sp>
      <p:sp>
        <p:nvSpPr>
          <p:cNvPr id="159" name="Google Shape;159;g63fcfb9686_0_160"/>
          <p:cNvSpPr/>
          <p:nvPr/>
        </p:nvSpPr>
        <p:spPr>
          <a:xfrm>
            <a:off x="5704550" y="40992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SysTools</a:t>
            </a:r>
            <a:endParaRPr/>
          </a:p>
        </p:txBody>
      </p:sp>
      <p:sp>
        <p:nvSpPr>
          <p:cNvPr id="160" name="Google Shape;160;g63fcfb9686_0_160"/>
          <p:cNvSpPr/>
          <p:nvPr/>
        </p:nvSpPr>
        <p:spPr>
          <a:xfrm>
            <a:off x="5704550" y="496832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SysLinea</a:t>
            </a:r>
            <a:endParaRPr/>
          </a:p>
        </p:txBody>
      </p:sp>
      <p:sp>
        <p:nvSpPr>
          <p:cNvPr id="161" name="Google Shape;161;g63fcfb9686_0_160"/>
          <p:cNvSpPr/>
          <p:nvPr/>
        </p:nvSpPr>
        <p:spPr>
          <a:xfrm>
            <a:off x="5004050" y="2841425"/>
            <a:ext cx="3306900" cy="1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63fcfb9686_0_160"/>
          <p:cNvSpPr/>
          <p:nvPr/>
        </p:nvSpPr>
        <p:spPr>
          <a:xfrm>
            <a:off x="3355700" y="1996525"/>
            <a:ext cx="1779900" cy="61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fcfb9686_0_60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Exemplos...</a:t>
            </a:r>
            <a:endParaRPr/>
          </a:p>
        </p:txBody>
      </p:sp>
      <p:sp>
        <p:nvSpPr>
          <p:cNvPr id="168" name="Google Shape;168;g63fcfb9686_0_60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169" name="Google Shape;169;g63fcfb968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2993551"/>
            <a:ext cx="5964550" cy="33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63fcfb968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198" y="1414775"/>
            <a:ext cx="5008025" cy="34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fcfb9686_0_172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Como aplicar o processo?</a:t>
            </a:r>
            <a:endParaRPr/>
          </a:p>
        </p:txBody>
      </p:sp>
      <p:sp>
        <p:nvSpPr>
          <p:cNvPr id="176" name="Google Shape;176;g63fcfb9686_0_172"/>
          <p:cNvSpPr/>
          <p:nvPr/>
        </p:nvSpPr>
        <p:spPr>
          <a:xfrm>
            <a:off x="345100" y="173027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Selecionar Dados</a:t>
            </a:r>
            <a:endParaRPr/>
          </a:p>
        </p:txBody>
      </p:sp>
      <p:sp>
        <p:nvSpPr>
          <p:cNvPr id="177" name="Google Shape;177;g63fcfb9686_0_172"/>
          <p:cNvSpPr/>
          <p:nvPr/>
        </p:nvSpPr>
        <p:spPr>
          <a:xfrm>
            <a:off x="4473625" y="173027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Normalizá-los</a:t>
            </a:r>
            <a:endParaRPr/>
          </a:p>
        </p:txBody>
      </p:sp>
      <p:sp>
        <p:nvSpPr>
          <p:cNvPr id="178" name="Google Shape;178;g63fcfb9686_0_172"/>
          <p:cNvSpPr/>
          <p:nvPr/>
        </p:nvSpPr>
        <p:spPr>
          <a:xfrm>
            <a:off x="8321800" y="1730275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Projetar a técnica</a:t>
            </a:r>
            <a:endParaRPr/>
          </a:p>
        </p:txBody>
      </p:sp>
      <p:sp>
        <p:nvSpPr>
          <p:cNvPr id="179" name="Google Shape;179;g63fcfb9686_0_172"/>
          <p:cNvSpPr/>
          <p:nvPr/>
        </p:nvSpPr>
        <p:spPr>
          <a:xfrm>
            <a:off x="7992188" y="309210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Treinar</a:t>
            </a:r>
            <a:endParaRPr/>
          </a:p>
        </p:txBody>
      </p:sp>
      <p:sp>
        <p:nvSpPr>
          <p:cNvPr id="180" name="Google Shape;180;g63fcfb9686_0_172"/>
          <p:cNvSpPr/>
          <p:nvPr/>
        </p:nvSpPr>
        <p:spPr>
          <a:xfrm>
            <a:off x="4267000" y="309210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Testar</a:t>
            </a:r>
            <a:endParaRPr/>
          </a:p>
        </p:txBody>
      </p:sp>
      <p:sp>
        <p:nvSpPr>
          <p:cNvPr id="181" name="Google Shape;181;g63fcfb9686_0_172"/>
          <p:cNvSpPr/>
          <p:nvPr/>
        </p:nvSpPr>
        <p:spPr>
          <a:xfrm>
            <a:off x="541800" y="3160163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Validar os resultados</a:t>
            </a:r>
            <a:endParaRPr/>
          </a:p>
        </p:txBody>
      </p:sp>
      <p:sp>
        <p:nvSpPr>
          <p:cNvPr id="182" name="Google Shape;182;g63fcfb9686_0_172"/>
          <p:cNvSpPr/>
          <p:nvPr/>
        </p:nvSpPr>
        <p:spPr>
          <a:xfrm>
            <a:off x="2601325" y="4706000"/>
            <a:ext cx="1905900" cy="6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Salvar a técnica</a:t>
            </a:r>
            <a:endParaRPr/>
          </a:p>
        </p:txBody>
      </p:sp>
      <p:sp>
        <p:nvSpPr>
          <p:cNvPr id="183" name="Google Shape;183;g63fcfb9686_0_172"/>
          <p:cNvSpPr/>
          <p:nvPr/>
        </p:nvSpPr>
        <p:spPr>
          <a:xfrm>
            <a:off x="6839425" y="4380050"/>
            <a:ext cx="2787900" cy="132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Carregar e aplicar em Produção</a:t>
            </a:r>
            <a:endParaRPr b="1"/>
          </a:p>
        </p:txBody>
      </p:sp>
      <p:sp>
        <p:nvSpPr>
          <p:cNvPr id="184" name="Google Shape;184;g63fcfb9686_0_172"/>
          <p:cNvSpPr/>
          <p:nvPr/>
        </p:nvSpPr>
        <p:spPr>
          <a:xfrm>
            <a:off x="2601325" y="1805725"/>
            <a:ext cx="1308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63fcfb9686_0_172"/>
          <p:cNvSpPr/>
          <p:nvPr/>
        </p:nvSpPr>
        <p:spPr>
          <a:xfrm>
            <a:off x="10376600" y="2045375"/>
            <a:ext cx="1384800" cy="1629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63fcfb9686_0_172"/>
          <p:cNvSpPr/>
          <p:nvPr/>
        </p:nvSpPr>
        <p:spPr>
          <a:xfrm>
            <a:off x="6696513" y="1805725"/>
            <a:ext cx="1308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63fcfb9686_0_172"/>
          <p:cNvSpPr/>
          <p:nvPr/>
        </p:nvSpPr>
        <p:spPr>
          <a:xfrm rot="10800000">
            <a:off x="6428388" y="3235625"/>
            <a:ext cx="1308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63fcfb9686_0_172"/>
          <p:cNvSpPr/>
          <p:nvPr/>
        </p:nvSpPr>
        <p:spPr>
          <a:xfrm rot="10800000">
            <a:off x="2601313" y="3167550"/>
            <a:ext cx="1308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3fcfb9686_0_172"/>
          <p:cNvSpPr/>
          <p:nvPr/>
        </p:nvSpPr>
        <p:spPr>
          <a:xfrm rot="5400000">
            <a:off x="1124000" y="4097900"/>
            <a:ext cx="1384800" cy="1179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63fcfb9686_0_172"/>
          <p:cNvSpPr/>
          <p:nvPr/>
        </p:nvSpPr>
        <p:spPr>
          <a:xfrm>
            <a:off x="4897075" y="4781450"/>
            <a:ext cx="1308300" cy="52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fcfb9686_0_201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nosso exemplo</a:t>
            </a:r>
            <a:endParaRPr/>
          </a:p>
        </p:txBody>
      </p:sp>
      <p:sp>
        <p:nvSpPr>
          <p:cNvPr id="196" name="Google Shape;196;g63fcfb9686_0_201"/>
          <p:cNvSpPr txBox="1"/>
          <p:nvPr>
            <p:ph idx="1" type="body"/>
          </p:nvPr>
        </p:nvSpPr>
        <p:spPr>
          <a:xfrm>
            <a:off x="241550" y="1498649"/>
            <a:ext cx="117492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1" lang="pt-BR"/>
              <a:t>Linear Regression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Salvamos os coeficientes que a função gera para aplicar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g63fcfb9686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2639616"/>
            <a:ext cx="11864450" cy="6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63fcfb9686_0_201"/>
          <p:cNvSpPr txBox="1"/>
          <p:nvPr>
            <p:ph idx="1" type="body"/>
          </p:nvPr>
        </p:nvSpPr>
        <p:spPr>
          <a:xfrm>
            <a:off x="241550" y="3628904"/>
            <a:ext cx="11749200" cy="28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@X =&gt; Dados de Entrada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@Y =&gt; Dados de Saída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@c0 =&gt; constante</a:t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@c1  =&gt; índice linear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                                                             </a:t>
            </a:r>
            <a:r>
              <a:rPr i="1" lang="pt-BR" sz="2400"/>
              <a:t>y(x) = </a:t>
            </a:r>
            <a:r>
              <a:rPr b="1" i="1" lang="pt-BR" sz="2400">
                <a:solidFill>
                  <a:srgbClr val="0000FF"/>
                </a:solidFill>
              </a:rPr>
              <a:t>c1</a:t>
            </a:r>
            <a:r>
              <a:rPr i="1" lang="pt-BR" sz="2400"/>
              <a:t> * x + </a:t>
            </a:r>
            <a:r>
              <a:rPr b="1" i="1" lang="pt-BR" sz="2400">
                <a:solidFill>
                  <a:srgbClr val="0000FF"/>
                </a:solidFill>
              </a:rPr>
              <a:t>c0</a:t>
            </a:r>
            <a:endParaRPr b="1" i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fcfb9686_0_209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nosso exemplo</a:t>
            </a:r>
            <a:endParaRPr/>
          </a:p>
        </p:txBody>
      </p:sp>
      <p:sp>
        <p:nvSpPr>
          <p:cNvPr id="204" name="Google Shape;204;g63fcfb9686_0_209"/>
          <p:cNvSpPr txBox="1"/>
          <p:nvPr>
            <p:ph idx="1" type="body"/>
          </p:nvPr>
        </p:nvSpPr>
        <p:spPr>
          <a:xfrm>
            <a:off x="241550" y="1713464"/>
            <a:ext cx="11749200" cy="24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1" lang="pt-BR"/>
              <a:t>Linear Regression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lang="pt-BR"/>
              <a:t>O que Inferimos: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@c1 for menor que 0, indica queda</a:t>
            </a:r>
            <a:endParaRPr/>
          </a:p>
          <a:p>
            <a:pPr indent="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@c1 “grande” ou “pequeno” =&gt; “velocidade” da função</a:t>
            </a:r>
            <a:endParaRPr/>
          </a:p>
          <a:p>
            <a:pPr indent="0" lvl="0" marL="457200" rtl="0" algn="l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@c0 “grande”  pode indicar erro, pois na ausência de entrada esse valor perdura, o que nem sempre ocorre no mundo real.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63fcfb9686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0475"/>
            <a:ext cx="9752850" cy="6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63fcfb9686_0_209"/>
          <p:cNvSpPr txBox="1"/>
          <p:nvPr>
            <p:ph idx="1" type="body"/>
          </p:nvPr>
        </p:nvSpPr>
        <p:spPr>
          <a:xfrm>
            <a:off x="8105675" y="1713476"/>
            <a:ext cx="3672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y(x) = </a:t>
            </a:r>
            <a:r>
              <a:rPr b="1" i="1" lang="pt-BR" sz="2400">
                <a:solidFill>
                  <a:srgbClr val="0000FF"/>
                </a:solidFill>
              </a:rPr>
              <a:t>c1</a:t>
            </a:r>
            <a:r>
              <a:rPr i="1" lang="pt-BR" sz="2400"/>
              <a:t> * x + </a:t>
            </a:r>
            <a:r>
              <a:rPr b="1" i="1" lang="pt-BR" sz="2400">
                <a:solidFill>
                  <a:srgbClr val="0000FF"/>
                </a:solidFill>
              </a:rPr>
              <a:t>c0</a:t>
            </a:r>
            <a:endParaRPr b="1" i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3fcfb9686_0_11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Sobre mim</a:t>
            </a:r>
            <a:endParaRPr/>
          </a:p>
        </p:txBody>
      </p:sp>
      <p:sp>
        <p:nvSpPr>
          <p:cNvPr id="32" name="Google Shape;32;g63fcfb9686_0_11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Dion Mai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Embarcadero MVP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Gerente de Desenvolvimento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Engenheiro de Controle e Automação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r>
              <a:rPr lang="pt-BR"/>
              <a:t>diondcm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g63fcfb968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5358450"/>
            <a:ext cx="557774" cy="55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63fcfb968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451" y="1713475"/>
            <a:ext cx="1406425" cy="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63fcfb968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150" y="1182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3fcfb9686_0_179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nosso exemplo</a:t>
            </a:r>
            <a:endParaRPr/>
          </a:p>
        </p:txBody>
      </p:sp>
      <p:sp>
        <p:nvSpPr>
          <p:cNvPr id="212" name="Google Shape;212;g63fcfb9686_0_179"/>
          <p:cNvSpPr txBox="1"/>
          <p:nvPr>
            <p:ph idx="1" type="body"/>
          </p:nvPr>
        </p:nvSpPr>
        <p:spPr>
          <a:xfrm>
            <a:off x="5180150" y="1729750"/>
            <a:ext cx="7011900" cy="4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Carrega os dados.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Normaliza os dados.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Loop para treinar a rede neural.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A cada “geração”, “iteração”, os dados são reorganizados.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Cria a rede.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Treina e testa a rede criada.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213" name="Google Shape;213;g63fcfb9686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" y="1802550"/>
            <a:ext cx="4935800" cy="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63fcfb9686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50" y="2351525"/>
            <a:ext cx="4935800" cy="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63fcfb9686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00500"/>
            <a:ext cx="4881150" cy="9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63fcfb9686_0_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08675"/>
            <a:ext cx="4935800" cy="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63fcfb9686_0_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4801925"/>
            <a:ext cx="4881150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3fcfb9686_0_1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5346525"/>
            <a:ext cx="4612793" cy="3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fcfb9686_0_230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nosso exemplo</a:t>
            </a:r>
            <a:endParaRPr/>
          </a:p>
        </p:txBody>
      </p:sp>
      <p:sp>
        <p:nvSpPr>
          <p:cNvPr id="224" name="Google Shape;224;g63fcfb9686_0_230"/>
          <p:cNvSpPr txBox="1"/>
          <p:nvPr>
            <p:ph idx="1" type="body"/>
          </p:nvPr>
        </p:nvSpPr>
        <p:spPr>
          <a:xfrm>
            <a:off x="5180150" y="1802550"/>
            <a:ext cx="6810600" cy="4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Aplica os dados sobre a rede neural.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b="1" lang="pt-BR"/>
              <a:t>Inferência =&gt; gera ou classifica valores que não estavam presentes nos dados de teste e treino.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 b="1"/>
          </a:p>
        </p:txBody>
      </p:sp>
      <p:pic>
        <p:nvPicPr>
          <p:cNvPr id="225" name="Google Shape;225;g63fcfb9686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5" y="1802550"/>
            <a:ext cx="4864850" cy="4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63fcfb9686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25" y="3723513"/>
            <a:ext cx="4864850" cy="4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fcfb9686_0_338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nosso exemplo</a:t>
            </a:r>
            <a:endParaRPr/>
          </a:p>
        </p:txBody>
      </p:sp>
      <p:pic>
        <p:nvPicPr>
          <p:cNvPr id="232" name="Google Shape;232;g63fcfb9686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5" y="2376250"/>
            <a:ext cx="8106524" cy="4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63fcfb9686_0_338"/>
          <p:cNvSpPr txBox="1"/>
          <p:nvPr/>
        </p:nvSpPr>
        <p:spPr>
          <a:xfrm>
            <a:off x="292225" y="1783175"/>
            <a:ext cx="8781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Carrega rede com base em arquivo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63fcfb9686_0_338"/>
          <p:cNvSpPr txBox="1"/>
          <p:nvPr/>
        </p:nvSpPr>
        <p:spPr>
          <a:xfrm>
            <a:off x="292225" y="3523600"/>
            <a:ext cx="8781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Salva rede com em arquivo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63fcfb9686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25" y="4049250"/>
            <a:ext cx="8518093" cy="4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fcfb9686_0_216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O que conseguimos?</a:t>
            </a:r>
            <a:endParaRPr/>
          </a:p>
        </p:txBody>
      </p:sp>
      <p:sp>
        <p:nvSpPr>
          <p:cNvPr id="241" name="Google Shape;241;g63fcfb9686_0_216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Quais as vantagens e desvantagens destes métodos?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Onde podemos aplicar?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 que necessitamos para aplicar?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fcfb9686_0_248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as vantagens para Delphi?</a:t>
            </a:r>
            <a:endParaRPr/>
          </a:p>
        </p:txBody>
      </p:sp>
      <p:sp>
        <p:nvSpPr>
          <p:cNvPr id="247" name="Google Shape;247;g63fcfb9686_0_248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ETL</a:t>
            </a:r>
            <a:endParaRPr/>
          </a:p>
        </p:txBody>
      </p:sp>
      <p:pic>
        <p:nvPicPr>
          <p:cNvPr id="248" name="Google Shape;248;g63fcfb9686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600" y="1414774"/>
            <a:ext cx="5043675" cy="38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fcfb9686_0_81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ETL em Delphi</a:t>
            </a:r>
            <a:endParaRPr/>
          </a:p>
        </p:txBody>
      </p:sp>
      <p:sp>
        <p:nvSpPr>
          <p:cNvPr id="254" name="Google Shape;254;g63fcfb9686_0_81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255" name="Google Shape;255;g63fcfb968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5" y="1414775"/>
            <a:ext cx="9855325" cy="50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63fcfb9686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50" y="1443025"/>
            <a:ext cx="9789950" cy="50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fcfb9686_0_90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ETL em Delphi</a:t>
            </a:r>
            <a:endParaRPr/>
          </a:p>
        </p:txBody>
      </p:sp>
      <p:pic>
        <p:nvPicPr>
          <p:cNvPr id="262" name="Google Shape;262;g63fcfb9686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75" y="1269655"/>
            <a:ext cx="8630450" cy="55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63fcfb9686_0_90"/>
          <p:cNvSpPr/>
          <p:nvPr/>
        </p:nvSpPr>
        <p:spPr>
          <a:xfrm>
            <a:off x="2215425" y="4284225"/>
            <a:ext cx="1238100" cy="1857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63fcfb9686_0_90"/>
          <p:cNvSpPr/>
          <p:nvPr/>
        </p:nvSpPr>
        <p:spPr>
          <a:xfrm>
            <a:off x="5261600" y="2394625"/>
            <a:ext cx="3746700" cy="1824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63fcfb9686_0_90"/>
          <p:cNvSpPr/>
          <p:nvPr/>
        </p:nvSpPr>
        <p:spPr>
          <a:xfrm rot="3441770">
            <a:off x="3506169" y="3491139"/>
            <a:ext cx="1453504" cy="386061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63fcfb9686_0_90"/>
          <p:cNvSpPr/>
          <p:nvPr/>
        </p:nvSpPr>
        <p:spPr>
          <a:xfrm>
            <a:off x="1363800" y="2605375"/>
            <a:ext cx="4650000" cy="14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3fcfb9686_0_90"/>
          <p:cNvSpPr/>
          <p:nvPr/>
        </p:nvSpPr>
        <p:spPr>
          <a:xfrm>
            <a:off x="2053900" y="1967725"/>
            <a:ext cx="1889700" cy="22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3fcfb9686_0_90"/>
          <p:cNvSpPr/>
          <p:nvPr/>
        </p:nvSpPr>
        <p:spPr>
          <a:xfrm>
            <a:off x="6823500" y="2033025"/>
            <a:ext cx="1889700" cy="225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3fcfb9686_0_299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as vantagens para Delphi?</a:t>
            </a:r>
            <a:endParaRPr/>
          </a:p>
        </p:txBody>
      </p:sp>
      <p:sp>
        <p:nvSpPr>
          <p:cNvPr id="274" name="Google Shape;274;g63fcfb9686_0_299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ETL</a:t>
            </a:r>
            <a:endParaRPr/>
          </a:p>
        </p:txBody>
      </p:sp>
      <p:pic>
        <p:nvPicPr>
          <p:cNvPr id="275" name="Google Shape;275;g63fcfb9686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1441150"/>
            <a:ext cx="714375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fcfb9686_0_254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as vantagens para Delphi?</a:t>
            </a:r>
            <a:endParaRPr/>
          </a:p>
        </p:txBody>
      </p:sp>
      <p:sp>
        <p:nvSpPr>
          <p:cNvPr id="281" name="Google Shape;281;g63fcfb9686_0_254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ETL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Fácil integração com API’s</a:t>
            </a:r>
            <a:endParaRPr/>
          </a:p>
        </p:txBody>
      </p:sp>
      <p:pic>
        <p:nvPicPr>
          <p:cNvPr id="282" name="Google Shape;282;g63fcfb9686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5" y="5423744"/>
            <a:ext cx="6168904" cy="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63fcfb9686_0_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8075" y="1713463"/>
            <a:ext cx="2633150" cy="14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63fcfb9686_0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8812" y="4272200"/>
            <a:ext cx="2156425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3fcfb9686_0_263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Quais as vantagens para Delphi?</a:t>
            </a:r>
            <a:endParaRPr/>
          </a:p>
        </p:txBody>
      </p:sp>
      <p:sp>
        <p:nvSpPr>
          <p:cNvPr id="290" name="Google Shape;290;g63fcfb9686_0_263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ETL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Fácil integração com API’s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Fácil compilação de resultados</a:t>
            </a:r>
            <a:endParaRPr/>
          </a:p>
        </p:txBody>
      </p:sp>
      <p:pic>
        <p:nvPicPr>
          <p:cNvPr id="291" name="Google Shape;291;g63fcfb9686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00" y="1713475"/>
            <a:ext cx="5939799" cy="37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733245" y="89080"/>
            <a:ext cx="85660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241540" y="1713481"/>
            <a:ext cx="1174917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 que é Machine Learning?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Como está sendo aplicada?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Como podemos aplicar?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fcfb9686_0_106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297" name="Google Shape;297;g63fcfb9686_0_106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298" name="Google Shape;298;g63fcfb9686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0" y="1414775"/>
            <a:ext cx="8279726" cy="52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3fcfb9686_0_274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O que conseguimos?</a:t>
            </a:r>
            <a:endParaRPr/>
          </a:p>
        </p:txBody>
      </p:sp>
      <p:sp>
        <p:nvSpPr>
          <p:cNvPr id="304" name="Google Shape;304;g63fcfb9686_0_274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Quais as vantagens e desvantagens destes métodos?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Onde podemos aplicar?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 que necessitamos para aplicar?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3fcfb9686_0_72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63fcfb9686_0_72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63fcfb9686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" y="16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3fcfb9686_0_35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Próximos passos</a:t>
            </a:r>
            <a:endParaRPr/>
          </a:p>
        </p:txBody>
      </p:sp>
      <p:sp>
        <p:nvSpPr>
          <p:cNvPr id="317" name="Google Shape;317;g63fcfb9686_0_35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Time de Machine Learning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Data Mining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IoT &amp; Big Data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Data Warehouse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Aprendizado não supervisionado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Modelos complexos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3fcfb9686_0_53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Proximos passos</a:t>
            </a:r>
            <a:endParaRPr/>
          </a:p>
        </p:txBody>
      </p:sp>
      <p:sp>
        <p:nvSpPr>
          <p:cNvPr id="323" name="Google Shape;323;g63fcfb9686_0_53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324" name="Google Shape;324;g63fcfb968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25" y="1514475"/>
            <a:ext cx="9776826" cy="52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fcfb9686_0_331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Proximos passos</a:t>
            </a:r>
            <a:endParaRPr/>
          </a:p>
        </p:txBody>
      </p:sp>
      <p:sp>
        <p:nvSpPr>
          <p:cNvPr id="330" name="Google Shape;330;g63fcfb9686_0_331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331" name="Google Shape;331;g63fcfb9686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74"/>
            <a:ext cx="12192001" cy="685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desenho&#10;&#10;Descrição gerada automaticamente" id="336" name="Google Shape;3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2493" y="3165356"/>
            <a:ext cx="557785" cy="52730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"/>
          <p:cNvSpPr txBox="1"/>
          <p:nvPr>
            <p:ph idx="4294967295" type="body"/>
          </p:nvPr>
        </p:nvSpPr>
        <p:spPr>
          <a:xfrm>
            <a:off x="7734090" y="3192151"/>
            <a:ext cx="3444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pt-BR" sz="1800"/>
              <a:t>dion.mai@aquasoft.com.br</a:t>
            </a:r>
            <a:endParaRPr sz="1800"/>
          </a:p>
        </p:txBody>
      </p:sp>
      <p:pic>
        <p:nvPicPr>
          <p:cNvPr id="338" name="Google Shape;3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1238">
            <a:off x="6972500" y="3875100"/>
            <a:ext cx="557774" cy="5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"/>
          <p:cNvSpPr txBox="1"/>
          <p:nvPr>
            <p:ph idx="4294967295" type="body"/>
          </p:nvPr>
        </p:nvSpPr>
        <p:spPr>
          <a:xfrm rot="-480">
            <a:off x="7734092" y="4004334"/>
            <a:ext cx="21489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pt-BR" sz="1800"/>
              <a:t>diondcm</a:t>
            </a:r>
            <a:endParaRPr sz="1800"/>
          </a:p>
        </p:txBody>
      </p:sp>
      <p:sp>
        <p:nvSpPr>
          <p:cNvPr id="340" name="Google Shape;340;p4"/>
          <p:cNvSpPr txBox="1"/>
          <p:nvPr>
            <p:ph idx="4294967295" type="body"/>
          </p:nvPr>
        </p:nvSpPr>
        <p:spPr>
          <a:xfrm rot="1772">
            <a:off x="6972501" y="4775256"/>
            <a:ext cx="1163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b="1" lang="pt-BR" sz="1800"/>
              <a:t>#</a:t>
            </a:r>
            <a:r>
              <a:rPr b="1" lang="pt-BR" sz="1800"/>
              <a:t>5</a:t>
            </a:r>
            <a:r>
              <a:rPr b="1" lang="pt-BR" sz="1800"/>
              <a:t>6</a:t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3fcfb9686_0_44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O que veremos?</a:t>
            </a:r>
            <a:endParaRPr/>
          </a:p>
        </p:txBody>
      </p:sp>
      <p:sp>
        <p:nvSpPr>
          <p:cNvPr id="47" name="Google Shape;47;g63fcfb9686_0_44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48" name="Google Shape;48;g63fcfb968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4" y="1253400"/>
            <a:ext cx="10110148" cy="56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63fcfb9686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0" y="1253400"/>
            <a:ext cx="10504499" cy="56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63fcfb9686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50" y="1265049"/>
            <a:ext cx="6918950" cy="52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63fcfb9686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50" y="1253404"/>
            <a:ext cx="8104903" cy="52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3fcfb9686_0_16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O que é Machine Learning?</a:t>
            </a:r>
            <a:endParaRPr/>
          </a:p>
        </p:txBody>
      </p:sp>
      <p:sp>
        <p:nvSpPr>
          <p:cNvPr id="57" name="Google Shape;57;g63fcfb9686_0_16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b="1" lang="pt-BR"/>
              <a:t>Machine learning (ML) </a:t>
            </a:r>
            <a:r>
              <a:rPr lang="pt-BR"/>
              <a:t> é um estudo científico de algoritmos e modelos estatísticos computacionais utilizados para executar funções específicas, sem terem sido explicitamente programados para tal, mas baseando-se em identificação de padrões e inferência.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lang="pt-BR"/>
              <a:t>É uma sub-área da Inteligência Artificial.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lang="pt-BR"/>
              <a:t>Os algoritmos de Machine learning constroem modelos matemáticos baseados em um conjunto de dados de modo a realizar previsões ou tomar decisões sem terem sido explicitamente programados para realizarem isso.</a:t>
            </a:r>
            <a:endParaRPr/>
          </a:p>
        </p:txBody>
      </p:sp>
      <p:pic>
        <p:nvPicPr>
          <p:cNvPr id="58" name="Google Shape;58;g63fcfb968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375" y="4501975"/>
            <a:ext cx="5181651" cy="23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3fcfb9686_0_26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No gráfico</a:t>
            </a:r>
            <a:endParaRPr/>
          </a:p>
        </p:txBody>
      </p:sp>
      <p:sp>
        <p:nvSpPr>
          <p:cNvPr id="64" name="Google Shape;64;g63fcfb9686_0_26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65" name="Google Shape;65;g63fcfb9686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850" y="1496225"/>
            <a:ext cx="8090688" cy="52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63fcfb9686_0_26"/>
          <p:cNvSpPr/>
          <p:nvPr/>
        </p:nvSpPr>
        <p:spPr>
          <a:xfrm>
            <a:off x="5208725" y="3933300"/>
            <a:ext cx="213600" cy="237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63fcfb9686_0_26"/>
          <p:cNvSpPr/>
          <p:nvPr/>
        </p:nvSpPr>
        <p:spPr>
          <a:xfrm>
            <a:off x="3779225" y="4914525"/>
            <a:ext cx="2201700" cy="106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63fcfb9686_0_26"/>
          <p:cNvSpPr/>
          <p:nvPr/>
        </p:nvSpPr>
        <p:spPr>
          <a:xfrm>
            <a:off x="5422325" y="3995875"/>
            <a:ext cx="3417600" cy="26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3fcfb9686_0_119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Mas como?</a:t>
            </a:r>
            <a:endParaRPr/>
          </a:p>
        </p:txBody>
      </p:sp>
      <p:sp>
        <p:nvSpPr>
          <p:cNvPr id="74" name="Google Shape;74;g63fcfb9686_0_119"/>
          <p:cNvSpPr txBox="1"/>
          <p:nvPr>
            <p:ph idx="1" type="body"/>
          </p:nvPr>
        </p:nvSpPr>
        <p:spPr>
          <a:xfrm>
            <a:off x="241540" y="1713481"/>
            <a:ext cx="11749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63fcfb9686_0_119"/>
          <p:cNvSpPr/>
          <p:nvPr/>
        </p:nvSpPr>
        <p:spPr>
          <a:xfrm>
            <a:off x="505250" y="5017250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63fcfb9686_0_119"/>
          <p:cNvSpPr/>
          <p:nvPr/>
        </p:nvSpPr>
        <p:spPr>
          <a:xfrm>
            <a:off x="211775" y="1775575"/>
            <a:ext cx="228000" cy="47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63fcfb9686_0_119"/>
          <p:cNvSpPr/>
          <p:nvPr/>
        </p:nvSpPr>
        <p:spPr>
          <a:xfrm>
            <a:off x="32575" y="5962050"/>
            <a:ext cx="101322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63fcfb9686_0_119"/>
          <p:cNvSpPr/>
          <p:nvPr/>
        </p:nvSpPr>
        <p:spPr>
          <a:xfrm>
            <a:off x="1227800" y="4615800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63fcfb9686_0_119"/>
          <p:cNvSpPr/>
          <p:nvPr/>
        </p:nvSpPr>
        <p:spPr>
          <a:xfrm>
            <a:off x="2048100" y="4931100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63fcfb9686_0_119"/>
          <p:cNvSpPr/>
          <p:nvPr/>
        </p:nvSpPr>
        <p:spPr>
          <a:xfrm>
            <a:off x="2624025" y="4317875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63fcfb9686_0_119"/>
          <p:cNvSpPr/>
          <p:nvPr/>
        </p:nvSpPr>
        <p:spPr>
          <a:xfrm>
            <a:off x="3216250" y="4811400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63fcfb9686_0_119"/>
          <p:cNvSpPr/>
          <p:nvPr/>
        </p:nvSpPr>
        <p:spPr>
          <a:xfrm>
            <a:off x="3596700" y="4056025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63fcfb9686_0_119"/>
          <p:cNvSpPr/>
          <p:nvPr/>
        </p:nvSpPr>
        <p:spPr>
          <a:xfrm>
            <a:off x="4074900" y="5126700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63fcfb9686_0_119"/>
          <p:cNvSpPr/>
          <p:nvPr/>
        </p:nvSpPr>
        <p:spPr>
          <a:xfrm>
            <a:off x="4520525" y="4513475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g63fcfb9686_0_119"/>
          <p:cNvCxnSpPr/>
          <p:nvPr/>
        </p:nvCxnSpPr>
        <p:spPr>
          <a:xfrm flipH="1" rot="10800000">
            <a:off x="377925" y="4502125"/>
            <a:ext cx="6539400" cy="8709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g63fcfb9686_0_119"/>
          <p:cNvSpPr/>
          <p:nvPr/>
        </p:nvSpPr>
        <p:spPr>
          <a:xfrm>
            <a:off x="6720375" y="4233725"/>
            <a:ext cx="854400" cy="57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63fcfb9686_0_119"/>
          <p:cNvSpPr/>
          <p:nvPr/>
        </p:nvSpPr>
        <p:spPr>
          <a:xfrm>
            <a:off x="1103675" y="1875175"/>
            <a:ext cx="228000" cy="195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63fcfb9686_0_119"/>
          <p:cNvSpPr txBox="1"/>
          <p:nvPr/>
        </p:nvSpPr>
        <p:spPr>
          <a:xfrm>
            <a:off x="1626550" y="1531925"/>
            <a:ext cx="3828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Compras realizadas pelos clientes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Itens produzidos/dia/hora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Consultas ao banco de dados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g63fcfb9686_0_119"/>
          <p:cNvCxnSpPr/>
          <p:nvPr/>
        </p:nvCxnSpPr>
        <p:spPr>
          <a:xfrm flipH="1" rot="10800000">
            <a:off x="5455150" y="1812275"/>
            <a:ext cx="1746000" cy="543600"/>
          </a:xfrm>
          <a:prstGeom prst="curvedConnector3">
            <a:avLst>
              <a:gd fmla="val 50000" name="adj1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g63fcfb9686_0_119"/>
          <p:cNvSpPr txBox="1"/>
          <p:nvPr/>
        </p:nvSpPr>
        <p:spPr>
          <a:xfrm>
            <a:off x="7319975" y="1713475"/>
            <a:ext cx="38286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Modelo matemático gerado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3fcfb9686_0_140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Machine Learning Vs B</a:t>
            </a:r>
            <a:r>
              <a:rPr lang="pt-BR"/>
              <a:t>usiness Intelligence</a:t>
            </a:r>
            <a:endParaRPr/>
          </a:p>
        </p:txBody>
      </p:sp>
      <p:pic>
        <p:nvPicPr>
          <p:cNvPr id="96" name="Google Shape;96;g63fcfb9686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92" y="1929125"/>
            <a:ext cx="8394800" cy="29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63fcfb9686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639" y="1363025"/>
            <a:ext cx="8726726" cy="49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3fcfb9686_0_293"/>
          <p:cNvSpPr txBox="1"/>
          <p:nvPr>
            <p:ph type="title"/>
          </p:nvPr>
        </p:nvSpPr>
        <p:spPr>
          <a:xfrm>
            <a:off x="733245" y="89080"/>
            <a:ext cx="8565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pt-BR"/>
              <a:t>Machine Learning Vs Business Intelligence</a:t>
            </a:r>
            <a:endParaRPr/>
          </a:p>
        </p:txBody>
      </p:sp>
      <p:pic>
        <p:nvPicPr>
          <p:cNvPr id="103" name="Google Shape;103;g63fcfb9686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88" y="401224"/>
            <a:ext cx="11370424" cy="62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2019-10-10T00:45:18Z</dcterms:created>
  <dc:creator>Ernani Augusto</dc:creator>
</cp:coreProperties>
</file>